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258" r:id="rId3"/>
    <p:sldId id="311" r:id="rId4"/>
    <p:sldId id="263" r:id="rId5"/>
    <p:sldId id="297" r:id="rId6"/>
    <p:sldId id="265" r:id="rId7"/>
    <p:sldId id="324" r:id="rId8"/>
    <p:sldId id="300" r:id="rId9"/>
    <p:sldId id="320" r:id="rId10"/>
    <p:sldId id="305" r:id="rId11"/>
    <p:sldId id="268" r:id="rId12"/>
    <p:sldId id="325" r:id="rId13"/>
    <p:sldId id="306" r:id="rId14"/>
    <p:sldId id="322" r:id="rId15"/>
    <p:sldId id="308" r:id="rId16"/>
    <p:sldId id="326" r:id="rId17"/>
    <p:sldId id="314" r:id="rId18"/>
    <p:sldId id="310" r:id="rId19"/>
    <p:sldId id="313" r:id="rId20"/>
    <p:sldId id="315" r:id="rId21"/>
    <p:sldId id="276" r:id="rId22"/>
    <p:sldId id="278" r:id="rId23"/>
  </p:sldIdLst>
  <p:sldSz cx="9144000" cy="5143500" type="screen16x9"/>
  <p:notesSz cx="6858000" cy="9144000"/>
  <p:embeddedFontLst>
    <p:embeddedFont>
      <p:font typeface="Roboto Condensed" panose="02000000000000000000" pitchFamily="2" charset="0"/>
      <p:regular r:id="rId25"/>
      <p:bold r:id="rId26"/>
    </p:embeddedFont>
    <p:embeddedFont>
      <p:font typeface="Roboto Condensed Light" panose="02000000000000000000" pitchFamily="2" charset="0"/>
      <p:regular r:id="rId27"/>
      <p:italic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81000">
              <a:spcBef>
                <a:spcPts val="1000"/>
              </a:spcBef>
              <a:spcAft>
                <a:spcPts val="100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905" y="1407160"/>
            <a:ext cx="7076440" cy="162433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4000" dirty="0">
                <a:latin typeface="Times New Roman" panose="02020603050405020304" charset="0"/>
                <a:cs typeface="Times New Roman" panose="02020603050405020304" charset="0"/>
              </a:rPr>
              <a:t>Housing Development Board (HDB) Rental System</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66015" y="360190"/>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altLang="en-GB" sz="2400">
                <a:latin typeface="Times New Roman" panose="02020603050405020304" charset="0"/>
                <a:cs typeface="Times New Roman" panose="02020603050405020304" charset="0"/>
              </a:rPr>
              <a:t>Sequence Diagram</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lang="en-GB"/>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 y="1444625"/>
            <a:ext cx="5798185" cy="3381375"/>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66015" y="360190"/>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altLang="en-GB" sz="2400">
                <a:latin typeface="Times New Roman" panose="02020603050405020304" charset="0"/>
                <a:cs typeface="Times New Roman" panose="02020603050405020304" charset="0"/>
              </a:rPr>
              <a:t>State Chart Diagram</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lang="en-GB"/>
          </a:p>
        </p:txBody>
      </p:sp>
      <p:pic>
        <p:nvPicPr>
          <p:cNvPr id="2" name="Picture 0" descr="ASE State Diagram.drawio"/>
          <p:cNvPicPr>
            <a:picLocks noChangeAspect="1"/>
          </p:cNvPicPr>
          <p:nvPr/>
        </p:nvPicPr>
        <p:blipFill>
          <a:blip r:embed="rId3"/>
          <a:stretch>
            <a:fillRect/>
          </a:stretch>
        </p:blipFill>
        <p:spPr>
          <a:xfrm>
            <a:off x="205105" y="1438275"/>
            <a:ext cx="6979920" cy="319849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lang="en-GB"/>
          </a:p>
        </p:txBody>
      </p:sp>
      <p:sp>
        <p:nvSpPr>
          <p:cNvPr id="2" name="Text Box 0"/>
          <p:cNvSpPr txBox="1"/>
          <p:nvPr/>
        </p:nvSpPr>
        <p:spPr>
          <a:xfrm>
            <a:off x="705485" y="1480185"/>
            <a:ext cx="8079105" cy="922020"/>
          </a:xfrm>
          <a:prstGeom prst="rect">
            <a:avLst/>
          </a:prstGeom>
          <a:noFill/>
        </p:spPr>
        <p:txBody>
          <a:bodyPr wrap="square" rtlCol="0">
            <a:spAutoFit/>
          </a:bodyPr>
          <a:lstStyle/>
          <a:p>
            <a:pPr marL="0" indent="0">
              <a:buFont typeface="Arial" panose="020B0604020202020204" pitchFamily="34" charset="0"/>
              <a:buNone/>
            </a:pPr>
            <a:r>
              <a:rPr lang="en-SG" altLang="en-US" sz="1800">
                <a:latin typeface="Times New Roman" panose="02020603050405020304" charset="0"/>
                <a:cs typeface="Times New Roman" panose="02020603050405020304" charset="0"/>
              </a:rPr>
              <a:t>The above state chart diagram shows the flow from one state to another by caring various actions.</a:t>
            </a:r>
          </a:p>
          <a:p>
            <a:pPr marL="285750" indent="-285750">
              <a:buFont typeface="Arial" panose="020B0604020202020204" pitchFamily="34" charset="0"/>
              <a:buChar char="•"/>
            </a:pPr>
            <a:endParaRPr lang="en-SG" altLang="en-US" sz="180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66015" y="360190"/>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altLang="en-GB" sz="2400">
                <a:latin typeface="Times New Roman" panose="02020603050405020304" charset="0"/>
                <a:cs typeface="Times New Roman" panose="02020603050405020304" charset="0"/>
              </a:rPr>
              <a:t>Class Diagram</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lang="en-GB"/>
          </a:p>
        </p:txBody>
      </p:sp>
      <p:pic>
        <p:nvPicPr>
          <p:cNvPr id="1295750387" name="Picture 12957503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 y="1497330"/>
            <a:ext cx="6241415" cy="3244850"/>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66015" y="360190"/>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altLang="en-GB" sz="2400">
                <a:latin typeface="Times New Roman" panose="02020603050405020304" charset="0"/>
                <a:cs typeface="Times New Roman" panose="02020603050405020304" charset="0"/>
              </a:rPr>
              <a:t>System UX</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lang="en-GB"/>
          </a:p>
        </p:txBody>
      </p:sp>
      <p:pic>
        <p:nvPicPr>
          <p:cNvPr id="1454904325" name="Picture 1454904325" descr="A picture containing outdoor, cemen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0" y="1541780"/>
            <a:ext cx="4270375" cy="2279015"/>
          </a:xfrm>
          <a:prstGeom prst="rect">
            <a:avLst/>
          </a:prstGeom>
        </p:spPr>
      </p:pic>
      <p:pic>
        <p:nvPicPr>
          <p:cNvPr id="1023851041" name="Picture 1023851041" descr="Qr code&#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690" y="1541780"/>
            <a:ext cx="3523615" cy="2230120"/>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lang="en-GB"/>
          </a:p>
        </p:txBody>
      </p:sp>
      <p:pic>
        <p:nvPicPr>
          <p:cNvPr id="716585130" name="Picture 716585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695" y="1270"/>
            <a:ext cx="5591810" cy="5154295"/>
          </a:xfrm>
          <a:prstGeom prst="rect">
            <a:avLst/>
          </a:prstGeom>
        </p:spPr>
      </p:pic>
      <p:sp>
        <p:nvSpPr>
          <p:cNvPr id="418" name="Google Shape;418;p27"/>
          <p:cNvSpPr txBox="1"/>
          <p:nvPr/>
        </p:nvSpPr>
        <p:spPr>
          <a:xfrm>
            <a:off x="132715" y="1738630"/>
            <a:ext cx="2004060" cy="82423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ctr" rtl="0">
              <a:lnSpc>
                <a:spcPct val="150000"/>
              </a:lnSpc>
              <a:spcBef>
                <a:spcPts val="0"/>
              </a:spcBef>
              <a:spcAft>
                <a:spcPts val="0"/>
              </a:spcAft>
              <a:buNone/>
            </a:pPr>
            <a:r>
              <a:rPr lang="en-SG" altLang="en-GB" sz="1800">
                <a:solidFill>
                  <a:schemeClr val="tx1"/>
                </a:solidFill>
                <a:latin typeface="Times New Roman" panose="02020603050405020304" charset="0"/>
                <a:cs typeface="Times New Roman" panose="02020603050405020304" charset="0"/>
              </a:rPr>
              <a:t>System Architecture</a:t>
            </a: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lang="en-GB"/>
          </a:p>
        </p:txBody>
      </p:sp>
      <p:sp>
        <p:nvSpPr>
          <p:cNvPr id="2" name="Text Box 0"/>
          <p:cNvSpPr txBox="1"/>
          <p:nvPr/>
        </p:nvSpPr>
        <p:spPr>
          <a:xfrm>
            <a:off x="705485" y="1480185"/>
            <a:ext cx="8079105" cy="175323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The system architecture design implicates the different layer used in this project.</a:t>
            </a:r>
          </a:p>
          <a:p>
            <a:pPr marL="0" indent="0" algn="just">
              <a:lnSpc>
                <a:spcPct val="150000"/>
              </a:lnSpc>
              <a:buFont typeface="Arial" panose="020B0604020202020204" pitchFamily="34" charset="0"/>
              <a:buNone/>
            </a:pPr>
            <a:endParaRPr lang="en-SG" altLang="en-US" sz="1800">
              <a:latin typeface="Times New Roman" panose="02020603050405020304" charset="0"/>
              <a:cs typeface="Times New Roman" panose="02020603050405020304" charset="0"/>
            </a:endParaRPr>
          </a:p>
          <a:p>
            <a:pPr marL="0" indent="0" algn="just">
              <a:lnSpc>
                <a:spcPct val="150000"/>
              </a:lnSpc>
              <a:buFont typeface="Arial" panose="020B0604020202020204" pitchFamily="34" charset="0"/>
              <a:buNone/>
            </a:pPr>
            <a:endParaRPr lang="en-SG" altLang="en-US" sz="1800">
              <a:latin typeface="Times New Roman" panose="02020603050405020304" charset="0"/>
              <a:cs typeface="Times New Roman" panose="02020603050405020304" charset="0"/>
            </a:endParaRPr>
          </a:p>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All these layers are bi-functional where the input is given and the output is fetched. </a:t>
            </a: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17</a:t>
            </a:fld>
            <a:endParaRPr lang="en-GB"/>
          </a:p>
        </p:txBody>
      </p:sp>
      <p:sp>
        <p:nvSpPr>
          <p:cNvPr id="442" name="Google Shape;442;p28"/>
          <p:cNvSpPr txBox="1"/>
          <p:nvPr/>
        </p:nvSpPr>
        <p:spPr>
          <a:xfrm>
            <a:off x="3174365" y="26670"/>
            <a:ext cx="3815715" cy="40195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ctr" rtl="0">
              <a:lnSpc>
                <a:spcPct val="150000"/>
              </a:lnSpc>
              <a:spcBef>
                <a:spcPts val="0"/>
              </a:spcBef>
              <a:spcAft>
                <a:spcPts val="0"/>
              </a:spcAft>
              <a:buNone/>
            </a:pPr>
            <a:r>
              <a:rPr lang="en-GB" sz="1600">
                <a:solidFill>
                  <a:schemeClr val="tx1"/>
                </a:solidFill>
                <a:latin typeface="Times New Roman" panose="02020603050405020304" charset="0"/>
                <a:cs typeface="Times New Roman" panose="02020603050405020304" charset="0"/>
              </a:rPr>
              <a:t>Database Schema - MongoDB</a:t>
            </a:r>
          </a:p>
        </p:txBody>
      </p:sp>
      <p:pic>
        <p:nvPicPr>
          <p:cNvPr id="1356105415" name="Picture 13561054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530860"/>
            <a:ext cx="6350000" cy="3919220"/>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sz="2400">
                <a:latin typeface="Times New Roman" panose="02020603050405020304" charset="0"/>
                <a:cs typeface="Times New Roman" panose="02020603050405020304" charset="0"/>
              </a:rPr>
              <a:t>Algorithm</a:t>
            </a: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lang="en-GB"/>
          </a:p>
        </p:txBody>
      </p:sp>
      <p:pic>
        <p:nvPicPr>
          <p:cNvPr id="2" name="Picture 0" descr="MicrosoftTeams-image"/>
          <p:cNvPicPr>
            <a:picLocks noChangeAspect="1"/>
          </p:cNvPicPr>
          <p:nvPr/>
        </p:nvPicPr>
        <p:blipFill>
          <a:blip r:embed="rId3"/>
          <a:stretch>
            <a:fillRect/>
          </a:stretch>
        </p:blipFill>
        <p:spPr>
          <a:xfrm>
            <a:off x="1034415" y="1430020"/>
            <a:ext cx="7074535" cy="293497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sz="2400">
                <a:latin typeface="Times New Roman" panose="02020603050405020304" charset="0"/>
                <a:cs typeface="Times New Roman" panose="02020603050405020304" charset="0"/>
              </a:rPr>
              <a:t>Control Flow Diagram</a:t>
            </a: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lang="en-GB"/>
          </a:p>
        </p:txBody>
      </p:sp>
      <p:pic>
        <p:nvPicPr>
          <p:cNvPr id="2" name="Picture 0" descr="MicrosoftTeams-image (1)"/>
          <p:cNvPicPr>
            <a:picLocks noChangeAspect="1"/>
          </p:cNvPicPr>
          <p:nvPr/>
        </p:nvPicPr>
        <p:blipFill>
          <a:blip r:embed="rId3"/>
          <a:stretch>
            <a:fillRect/>
          </a:stretch>
        </p:blipFill>
        <p:spPr>
          <a:xfrm>
            <a:off x="814070" y="1301115"/>
            <a:ext cx="5842000" cy="3822065"/>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lang="en-GB"/>
          </a:p>
        </p:txBody>
      </p:sp>
      <p:sp>
        <p:nvSpPr>
          <p:cNvPr id="2" name="Google Shape;479;p15"/>
          <p:cNvSpPr txBox="1"/>
          <p:nvPr/>
        </p:nvSpPr>
        <p:spPr>
          <a:xfrm>
            <a:off x="739775" y="946150"/>
            <a:ext cx="3211195" cy="16668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0" lvl="0" indent="0" algn="ctr" rtl="0">
              <a:spcBef>
                <a:spcPts val="600"/>
              </a:spcBef>
              <a:spcAft>
                <a:spcPts val="0"/>
              </a:spcAft>
              <a:buNone/>
            </a:pPr>
            <a:r>
              <a:rPr lang="en-SG" sz="1600" b="1" dirty="0">
                <a:latin typeface="Times New Roman" panose="02020603050405020304" charset="0"/>
                <a:cs typeface="Times New Roman" panose="02020603050405020304" charset="0"/>
              </a:rPr>
              <a:t>GUIDE</a:t>
            </a:r>
          </a:p>
          <a:p>
            <a:pPr marL="0" lvl="0" indent="0" algn="ctr" rtl="0">
              <a:spcBef>
                <a:spcPts val="600"/>
              </a:spcBef>
              <a:spcAft>
                <a:spcPts val="0"/>
              </a:spcAft>
              <a:buNone/>
            </a:pPr>
            <a:r>
              <a:rPr lang="en-SG" sz="1600" b="1" dirty="0">
                <a:latin typeface="Times New Roman" panose="02020603050405020304" charset="0"/>
                <a:cs typeface="Times New Roman" panose="02020603050405020304" charset="0"/>
                <a:sym typeface="+mn-ea"/>
              </a:rPr>
              <a:t>Dr Preethi </a:t>
            </a:r>
            <a:r>
              <a:rPr lang="en-SG" sz="1600" b="1" dirty="0" err="1">
                <a:latin typeface="Times New Roman" panose="02020603050405020304" charset="0"/>
                <a:cs typeface="Times New Roman" panose="02020603050405020304" charset="0"/>
                <a:sym typeface="+mn-ea"/>
              </a:rPr>
              <a:t>Kesavan</a:t>
            </a:r>
            <a:endParaRPr lang="en-SG" sz="1600" b="1" dirty="0">
              <a:latin typeface="Times New Roman" panose="02020603050405020304" charset="0"/>
              <a:cs typeface="Times New Roman" panose="02020603050405020304" charset="0"/>
              <a:sym typeface="+mn-ea"/>
            </a:endParaRPr>
          </a:p>
          <a:p>
            <a:pPr marL="0" lvl="0" indent="0" algn="ctr" rtl="0">
              <a:spcBef>
                <a:spcPts val="600"/>
              </a:spcBef>
              <a:spcAft>
                <a:spcPts val="0"/>
              </a:spcAft>
              <a:buNone/>
            </a:pPr>
            <a:r>
              <a:rPr lang="en-SG" sz="1600" b="1" dirty="0">
                <a:latin typeface="Times New Roman" panose="02020603050405020304" charset="0"/>
                <a:cs typeface="Times New Roman" panose="02020603050405020304" charset="0"/>
                <a:sym typeface="+mn-ea"/>
              </a:rPr>
              <a:t>HOD, School of </a:t>
            </a:r>
            <a:r>
              <a:rPr lang="en-SG" sz="1600" b="1" dirty="0" err="1">
                <a:latin typeface="Times New Roman" panose="02020603050405020304" charset="0"/>
                <a:cs typeface="Times New Roman" panose="02020603050405020304" charset="0"/>
                <a:sym typeface="+mn-ea"/>
              </a:rPr>
              <a:t>Tehnology</a:t>
            </a:r>
            <a:endParaRPr lang="en-SG" sz="1600" b="1" dirty="0">
              <a:latin typeface="Times New Roman" panose="02020603050405020304" charset="0"/>
              <a:cs typeface="Times New Roman" panose="02020603050405020304" charset="0"/>
              <a:sym typeface="+mn-ea"/>
            </a:endParaRPr>
          </a:p>
        </p:txBody>
      </p:sp>
      <p:sp>
        <p:nvSpPr>
          <p:cNvPr id="3" name="Google Shape;479;p15"/>
          <p:cNvSpPr txBox="1"/>
          <p:nvPr/>
        </p:nvSpPr>
        <p:spPr>
          <a:xfrm>
            <a:off x="4418330" y="2206625"/>
            <a:ext cx="4063365" cy="16662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0" lvl="0" indent="0" algn="ctr" rtl="0">
              <a:spcBef>
                <a:spcPts val="600"/>
              </a:spcBef>
              <a:spcAft>
                <a:spcPts val="0"/>
              </a:spcAft>
              <a:buNone/>
            </a:pPr>
            <a:r>
              <a:rPr lang="en-SG" altLang="en-GB" sz="1600" b="1">
                <a:latin typeface="Times New Roman" panose="02020603050405020304" charset="0"/>
                <a:cs typeface="Times New Roman" panose="02020603050405020304" charset="0"/>
              </a:rPr>
              <a:t>TEAM</a:t>
            </a:r>
            <a:endParaRPr lang="en-GB" sz="1600" b="1">
              <a:latin typeface="Times New Roman" panose="02020603050405020304" charset="0"/>
              <a:cs typeface="Times New Roman" panose="02020603050405020304" charset="0"/>
              <a:sym typeface="+mn-ea"/>
            </a:endParaRPr>
          </a:p>
          <a:p>
            <a:pPr marL="0" lvl="0" indent="0" algn="l" rtl="0">
              <a:spcBef>
                <a:spcPts val="600"/>
              </a:spcBef>
              <a:spcAft>
                <a:spcPts val="0"/>
              </a:spcAft>
              <a:buNone/>
            </a:pPr>
            <a:r>
              <a:rPr lang="en-SG" altLang="en-GB" sz="1600" b="1">
                <a:latin typeface="Times New Roman" panose="02020603050405020304" charset="0"/>
                <a:cs typeface="Times New Roman" panose="02020603050405020304" charset="0"/>
                <a:sym typeface="+mn-ea"/>
              </a:rPr>
              <a:t>Jayamani Anbalagan	U2304775</a:t>
            </a:r>
          </a:p>
          <a:p>
            <a:pPr marL="0" lvl="0" indent="0" algn="l" rtl="0">
              <a:spcBef>
                <a:spcPts val="600"/>
              </a:spcBef>
              <a:spcAft>
                <a:spcPts val="0"/>
              </a:spcAft>
              <a:buNone/>
            </a:pPr>
            <a:r>
              <a:rPr lang="en-SG" altLang="en-GB" sz="1600" b="1">
                <a:latin typeface="Times New Roman" panose="02020603050405020304" charset="0"/>
                <a:cs typeface="Times New Roman" panose="02020603050405020304" charset="0"/>
                <a:sym typeface="+mn-ea"/>
              </a:rPr>
              <a:t>Vishnu Priya Balashanmugam 	U2304776</a:t>
            </a:r>
          </a:p>
          <a:p>
            <a:pPr marL="0" lvl="0" indent="0" algn="l" rtl="0">
              <a:spcBef>
                <a:spcPts val="600"/>
              </a:spcBef>
              <a:spcAft>
                <a:spcPts val="0"/>
              </a:spcAft>
              <a:buNone/>
            </a:pPr>
            <a:r>
              <a:rPr lang="en-SG" altLang="en-GB" sz="1600" b="1">
                <a:latin typeface="Times New Roman" panose="02020603050405020304" charset="0"/>
                <a:cs typeface="Times New Roman" panose="02020603050405020304" charset="0"/>
                <a:sym typeface="+mn-ea"/>
              </a:rPr>
              <a:t>Ayano Kuzuwa 		U2304777</a:t>
            </a:r>
          </a:p>
          <a:p>
            <a:pPr marL="0" lvl="0" indent="0" algn="l" rtl="0">
              <a:spcBef>
                <a:spcPts val="600"/>
              </a:spcBef>
              <a:spcAft>
                <a:spcPts val="0"/>
              </a:spcAft>
              <a:buNone/>
            </a:pPr>
            <a:r>
              <a:rPr lang="en-SG" altLang="en-GB" sz="1600" b="1">
                <a:latin typeface="Times New Roman" panose="02020603050405020304" charset="0"/>
                <a:cs typeface="Times New Roman" panose="02020603050405020304" charset="0"/>
                <a:sym typeface="+mn-ea"/>
              </a:rPr>
              <a:t>Abhishek Dhillon 		U2304774</a:t>
            </a: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sz="2400">
                <a:latin typeface="Times New Roman" panose="02020603050405020304" charset="0"/>
                <a:cs typeface="Times New Roman" panose="02020603050405020304" charset="0"/>
              </a:rPr>
              <a:t>Test Plan</a:t>
            </a: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lang="en-GB"/>
          </a:p>
        </p:txBody>
      </p:sp>
      <p:pic>
        <p:nvPicPr>
          <p:cNvPr id="2" name="Picture 0" descr="System verification"/>
          <p:cNvPicPr>
            <a:picLocks noChangeAspect="1"/>
          </p:cNvPicPr>
          <p:nvPr/>
        </p:nvPicPr>
        <p:blipFill>
          <a:blip r:embed="rId3"/>
          <a:stretch>
            <a:fillRect/>
          </a:stretch>
        </p:blipFill>
        <p:spPr>
          <a:xfrm>
            <a:off x="928370" y="1574800"/>
            <a:ext cx="6110605" cy="3316605"/>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lang="en-GB"/>
          </a:p>
        </p:txBody>
      </p:sp>
      <p:pic>
        <p:nvPicPr>
          <p:cNvPr id="2" name="Picture 0" descr="User request for otp"/>
          <p:cNvPicPr>
            <a:picLocks noChangeAspect="1"/>
          </p:cNvPicPr>
          <p:nvPr/>
        </p:nvPicPr>
        <p:blipFill>
          <a:blip r:embed="rId3"/>
          <a:stretch>
            <a:fillRect/>
          </a:stretch>
        </p:blipFill>
        <p:spPr>
          <a:xfrm>
            <a:off x="2166620" y="375920"/>
            <a:ext cx="6287135" cy="3872230"/>
          </a:xfrm>
          <a:prstGeom prst="rect">
            <a:avLst/>
          </a:prstGeom>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lang="en-GB"/>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solidFill>
                  <a:schemeClr val="accent5"/>
                </a:solidFill>
              </a:rPr>
              <a:t>THANKS!</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t>Any questions?</a:t>
            </a:r>
            <a:endParaRPr sz="2000" b="1"/>
          </a:p>
          <a:p>
            <a:pPr marL="0" lvl="0" indent="0" algn="ctr" rtl="0">
              <a:spcBef>
                <a:spcPts val="0"/>
              </a:spcBef>
              <a:spcAft>
                <a:spcPts val="0"/>
              </a:spcAft>
              <a:buClr>
                <a:schemeClr val="dk1"/>
              </a:buClr>
              <a:buSzPts val="1100"/>
              <a:buFont typeface="Arial" panose="020B0604020202020204"/>
              <a:buNone/>
            </a:pPr>
            <a:endParaRPr sz="2000" b="1"/>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53340" y="376555"/>
            <a:ext cx="4308475" cy="620395"/>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SG" altLang="en-GB" sz="2400">
                <a:latin typeface="Times New Roman" panose="02020603050405020304" charset="0"/>
                <a:cs typeface="Times New Roman" panose="02020603050405020304" charset="0"/>
              </a:rPr>
              <a:t>Introduction</a:t>
            </a:r>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lang="en-GB"/>
          </a:p>
        </p:txBody>
      </p:sp>
      <p:sp>
        <p:nvSpPr>
          <p:cNvPr id="2" name="Text Box 0"/>
          <p:cNvSpPr txBox="1"/>
          <p:nvPr/>
        </p:nvSpPr>
        <p:spPr>
          <a:xfrm>
            <a:off x="471805" y="1748155"/>
            <a:ext cx="8363585" cy="21685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a:latin typeface="Times New Roman" panose="02020603050405020304" charset="0"/>
                <a:cs typeface="Times New Roman" panose="02020603050405020304" charset="0"/>
              </a:rPr>
              <a:t>DB stands for The Housing &amp; Development Board, and many properties have been built for years.</a:t>
            </a:r>
          </a:p>
          <a:p>
            <a:pPr marL="0" indent="0" algn="just">
              <a:lnSpc>
                <a:spcPct val="150000"/>
              </a:lnSpc>
              <a:buFont typeface="Arial" panose="020B0604020202020204" pitchFamily="34" charset="0"/>
              <a:buNone/>
            </a:pPr>
            <a:endParaRPr lang="en-US" sz="1800">
              <a:latin typeface="Times New Roman" panose="02020603050405020304" charset="0"/>
              <a:cs typeface="Times New Roman" panose="02020603050405020304" charset="0"/>
            </a:endParaRPr>
          </a:p>
          <a:p>
            <a:pPr marL="0" indent="0" algn="just">
              <a:lnSpc>
                <a:spcPct val="150000"/>
              </a:lnSpc>
              <a:buFont typeface="Arial" panose="020B0604020202020204" pitchFamily="34" charset="0"/>
              <a:buNone/>
            </a:pPr>
            <a:endParaRPr lang="en-US" sz="1800">
              <a:latin typeface="Times New Roman" panose="02020603050405020304" charset="0"/>
              <a:cs typeface="Times New Roman" panose="02020603050405020304" charset="0"/>
            </a:endParaRPr>
          </a:p>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N</a:t>
            </a:r>
            <a:r>
              <a:rPr lang="en-US" sz="1800">
                <a:latin typeface="Times New Roman" panose="02020603050405020304" charset="0"/>
                <a:cs typeface="Times New Roman" panose="02020603050405020304" charset="0"/>
              </a:rPr>
              <a:t>ew system </a:t>
            </a:r>
            <a:r>
              <a:rPr lang="en-SG" altLang="en-US" sz="1800">
                <a:latin typeface="Times New Roman" panose="02020603050405020304" charset="0"/>
                <a:cs typeface="Times New Roman" panose="02020603050405020304" charset="0"/>
              </a:rPr>
              <a:t>for</a:t>
            </a:r>
            <a:r>
              <a:rPr lang="en-US" sz="1800">
                <a:latin typeface="Times New Roman" panose="02020603050405020304" charset="0"/>
                <a:cs typeface="Times New Roman" panose="02020603050405020304" charset="0"/>
              </a:rPr>
              <a:t> Housing Development Board Rental S</a:t>
            </a:r>
            <a:r>
              <a:rPr lang="en-SG" altLang="en-US" sz="1800">
                <a:latin typeface="Times New Roman" panose="02020603050405020304" charset="0"/>
                <a:cs typeface="Times New Roman" panose="02020603050405020304" charset="0"/>
              </a:rPr>
              <a:t>ervice</a:t>
            </a:r>
            <a:r>
              <a:rPr lang="en-US" sz="1800">
                <a:latin typeface="Times New Roman" panose="02020603050405020304" charset="0"/>
                <a:cs typeface="Times New Roman" panose="02020603050405020304" charset="0"/>
              </a:rPr>
              <a:t> </a:t>
            </a:r>
            <a:r>
              <a:rPr lang="en-SG" altLang="en-US" sz="1800">
                <a:latin typeface="Times New Roman" panose="02020603050405020304" charset="0"/>
                <a:cs typeface="Times New Roman" panose="02020603050405020304" charset="0"/>
              </a:rPr>
              <a:t>(</a:t>
            </a:r>
            <a:r>
              <a:rPr lang="en-US" sz="1800">
                <a:latin typeface="Times New Roman" panose="02020603050405020304" charset="0"/>
                <a:cs typeface="Times New Roman" panose="02020603050405020304" charset="0"/>
              </a:rPr>
              <a:t>HRS</a:t>
            </a:r>
            <a:r>
              <a:rPr lang="en-SG" altLang="en-US" sz="1800">
                <a:latin typeface="Times New Roman" panose="02020603050405020304" charset="0"/>
                <a:cs typeface="Times New Roman" panose="02020603050405020304" charset="0"/>
              </a:rPr>
              <a:t>) is developed</a:t>
            </a:r>
            <a:r>
              <a:rPr lang="en-US" sz="1800">
                <a:latin typeface="Times New Roman" panose="02020603050405020304" charset="0"/>
                <a:cs typeface="Times New Roman" panose="02020603050405020304" charset="0"/>
              </a:rPr>
              <a:t>.</a:t>
            </a: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6985" y="368300"/>
            <a:ext cx="3807460" cy="7664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ltLang="en-GB" sz="2400">
                <a:latin typeface="Times New Roman" panose="02020603050405020304" charset="0"/>
                <a:cs typeface="Times New Roman" panose="02020603050405020304" charset="0"/>
              </a:rPr>
              <a:t>Methodology Used</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lang="en-GB"/>
          </a:p>
        </p:txBody>
      </p:sp>
      <p:pic>
        <p:nvPicPr>
          <p:cNvPr id="3" name="Picture 2" descr="methodology-agile"/>
          <p:cNvPicPr>
            <a:picLocks noChangeAspect="1"/>
          </p:cNvPicPr>
          <p:nvPr/>
        </p:nvPicPr>
        <p:blipFill>
          <a:blip r:embed="rId3"/>
          <a:stretch>
            <a:fillRect/>
          </a:stretch>
        </p:blipFill>
        <p:spPr>
          <a:xfrm>
            <a:off x="2106930" y="1815465"/>
            <a:ext cx="4929505" cy="2586355"/>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lang="en-GB"/>
          </a:p>
        </p:txBody>
      </p:sp>
      <p:sp>
        <p:nvSpPr>
          <p:cNvPr id="2" name="Text Box 0"/>
          <p:cNvSpPr txBox="1"/>
          <p:nvPr/>
        </p:nvSpPr>
        <p:spPr>
          <a:xfrm>
            <a:off x="771525" y="928370"/>
            <a:ext cx="7905115" cy="258445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A</a:t>
            </a:r>
            <a:r>
              <a:rPr lang="en-US" sz="1800">
                <a:latin typeface="Times New Roman" panose="02020603050405020304" charset="0"/>
                <a:cs typeface="Times New Roman" panose="02020603050405020304" charset="0"/>
              </a:rPr>
              <a:t>gile methodology for software management </a:t>
            </a:r>
            <a:r>
              <a:rPr lang="en-SG" altLang="en-US" sz="1800">
                <a:latin typeface="Times New Roman" panose="02020603050405020304" charset="0"/>
                <a:cs typeface="Times New Roman" panose="02020603050405020304" charset="0"/>
              </a:rPr>
              <a:t>is followed </a:t>
            </a:r>
            <a:r>
              <a:rPr lang="en-US" sz="1800">
                <a:latin typeface="Times New Roman" panose="02020603050405020304" charset="0"/>
                <a:cs typeface="Times New Roman" panose="02020603050405020304" charset="0"/>
              </a:rPr>
              <a:t>because it adapts to change easily and quickly</a:t>
            </a:r>
            <a:r>
              <a:rPr lang="en-SG" altLang="en-US" sz="1800">
                <a:latin typeface="Times New Roman" panose="02020603050405020304" charset="0"/>
                <a:cs typeface="Times New Roman" panose="02020603050405020304" charset="0"/>
              </a:rPr>
              <a:t>.</a:t>
            </a:r>
          </a:p>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The team c</a:t>
            </a:r>
            <a:r>
              <a:rPr lang="en-US" sz="1800">
                <a:latin typeface="Times New Roman" panose="02020603050405020304" charset="0"/>
                <a:cs typeface="Times New Roman" panose="02020603050405020304" charset="0"/>
              </a:rPr>
              <a:t>an deliver high quality product, reduce technical dept like maintenance of existing project</a:t>
            </a:r>
            <a:r>
              <a:rPr lang="en-SG" altLang="en-US" sz="1800">
                <a:latin typeface="Times New Roman" panose="02020603050405020304" charset="0"/>
                <a:cs typeface="Times New Roman" panose="02020603050405020304" charset="0"/>
              </a:rPr>
              <a:t>.</a:t>
            </a:r>
          </a:p>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Agile methodology </a:t>
            </a:r>
            <a:r>
              <a:rPr lang="en-US" sz="1800">
                <a:latin typeface="Times New Roman" panose="02020603050405020304" charset="0"/>
                <a:cs typeface="Times New Roman" panose="02020603050405020304" charset="0"/>
              </a:rPr>
              <a:t>helps to focus more on new feature development, predictive delivery dates, user focused testing and better project control</a:t>
            </a:r>
            <a:r>
              <a:rPr lang="en-SG" altLang="en-US" sz="1800">
                <a:latin typeface="Times New Roman" panose="02020603050405020304" charset="0"/>
                <a:cs typeface="Times New Roman" panose="02020603050405020304" charset="0"/>
              </a:rPr>
              <a:t>.</a:t>
            </a: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lang="en-GB"/>
          </a:p>
        </p:txBody>
      </p:sp>
      <p:pic>
        <p:nvPicPr>
          <p:cNvPr id="741547826" name="Picture 7415478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905" y="3810"/>
            <a:ext cx="4833620" cy="5142230"/>
          </a:xfrm>
          <a:prstGeom prst="rect">
            <a:avLst/>
          </a:prstGeom>
        </p:spPr>
      </p:pic>
      <p:sp>
        <p:nvSpPr>
          <p:cNvPr id="3" name="Title 0"/>
          <p:cNvSpPr/>
          <p:nvPr/>
        </p:nvSpPr>
        <p:spPr>
          <a:xfrm>
            <a:off x="172085" y="1974850"/>
            <a:ext cx="2290445" cy="393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algn="ctr">
              <a:lnSpc>
                <a:spcPct val="150000"/>
              </a:lnSpc>
            </a:pPr>
            <a:r>
              <a:rPr lang="en-SG" altLang="en-US" sz="1800">
                <a:solidFill>
                  <a:schemeClr val="tx1"/>
                </a:solidFill>
                <a:latin typeface="Times New Roman" panose="02020603050405020304" charset="0"/>
                <a:cs typeface="Times New Roman" panose="02020603050405020304" charset="0"/>
              </a:rPr>
              <a:t>Use Case Diagram</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lang="en-GB"/>
          </a:p>
        </p:txBody>
      </p:sp>
      <p:sp>
        <p:nvSpPr>
          <p:cNvPr id="2" name="Text Box 0"/>
          <p:cNvSpPr txBox="1"/>
          <p:nvPr/>
        </p:nvSpPr>
        <p:spPr>
          <a:xfrm>
            <a:off x="544830" y="1236980"/>
            <a:ext cx="8093710" cy="258445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HRS provide complete solution for both houseowners and tenants for rental business with authentic and verified users by interfacing official government databases. </a:t>
            </a:r>
          </a:p>
          <a:p>
            <a:pPr marL="0" indent="0" algn="just">
              <a:lnSpc>
                <a:spcPct val="150000"/>
              </a:lnSpc>
              <a:buFont typeface="Arial" panose="020B0604020202020204" pitchFamily="34" charset="0"/>
              <a:buNone/>
            </a:pPr>
            <a:endParaRPr lang="en-SG" altLang="en-US" sz="1800">
              <a:latin typeface="Times New Roman" panose="02020603050405020304" charset="0"/>
              <a:cs typeface="Times New Roman" panose="02020603050405020304" charset="0"/>
            </a:endParaRPr>
          </a:p>
          <a:p>
            <a:pPr marL="285750" indent="-285750" algn="just">
              <a:lnSpc>
                <a:spcPct val="150000"/>
              </a:lnSpc>
              <a:buFont typeface="Arial" panose="020B0604020202020204" pitchFamily="34" charset="0"/>
              <a:buChar char="•"/>
            </a:pPr>
            <a:r>
              <a:rPr lang="en-SG" altLang="en-US" sz="1800">
                <a:latin typeface="Times New Roman" panose="02020603050405020304" charset="0"/>
                <a:cs typeface="Times New Roman" panose="02020603050405020304" charset="0"/>
              </a:rPr>
              <a:t>Complete flow of the application explained as per actors with help of UML business usecase diagram</a:t>
            </a: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lang="en-GB"/>
          </a:p>
        </p:txBody>
      </p:sp>
      <p:sp>
        <p:nvSpPr>
          <p:cNvPr id="283" name="Google Shape;283;p19"/>
          <p:cNvSpPr txBox="1"/>
          <p:nvPr/>
        </p:nvSpPr>
        <p:spPr>
          <a:xfrm>
            <a:off x="43815" y="1527810"/>
            <a:ext cx="2531745" cy="32893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ctr" rtl="0">
              <a:lnSpc>
                <a:spcPct val="150000"/>
              </a:lnSpc>
              <a:spcBef>
                <a:spcPts val="0"/>
              </a:spcBef>
              <a:spcAft>
                <a:spcPts val="0"/>
              </a:spcAft>
              <a:buNone/>
            </a:pPr>
            <a:r>
              <a:rPr lang="en-SG" altLang="en-GB" sz="1800">
                <a:solidFill>
                  <a:schemeClr val="tx1"/>
                </a:solidFill>
                <a:latin typeface="Times New Roman" panose="02020603050405020304" charset="0"/>
                <a:cs typeface="Times New Roman" panose="02020603050405020304" charset="0"/>
              </a:rPr>
              <a:t>Use Case Description</a:t>
            </a:r>
          </a:p>
        </p:txBody>
      </p:sp>
      <p:graphicFrame>
        <p:nvGraphicFramePr>
          <p:cNvPr id="2" name="Table 0"/>
          <p:cNvGraphicFramePr/>
          <p:nvPr/>
        </p:nvGraphicFramePr>
        <p:xfrm>
          <a:off x="2575560" y="182880"/>
          <a:ext cx="5812790" cy="4231005"/>
        </p:xfrm>
        <a:graphic>
          <a:graphicData uri="http://schemas.openxmlformats.org/drawingml/2006/table">
            <a:tbl>
              <a:tblPr firstRow="1" bandRow="1">
                <a:tableStyleId>{5940675A-B579-460E-94D1-54222C63F5DA}</a:tableStyleId>
              </a:tblPr>
              <a:tblGrid>
                <a:gridCol w="2767965">
                  <a:extLst>
                    <a:ext uri="{9D8B030D-6E8A-4147-A177-3AD203B41FA5}">
                      <a16:colId xmlns:a16="http://schemas.microsoft.com/office/drawing/2014/main" val="20000"/>
                    </a:ext>
                  </a:extLst>
                </a:gridCol>
                <a:gridCol w="3044825">
                  <a:extLst>
                    <a:ext uri="{9D8B030D-6E8A-4147-A177-3AD203B41FA5}">
                      <a16:colId xmlns:a16="http://schemas.microsoft.com/office/drawing/2014/main" val="20001"/>
                    </a:ext>
                  </a:extLst>
                </a:gridCol>
              </a:tblGrid>
              <a:tr h="152400">
                <a:tc>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System</a:t>
                      </a:r>
                      <a:r>
                        <a:rPr lang="en-US" sz="1000">
                          <a:solidFill>
                            <a:srgbClr val="000000"/>
                          </a:solidFill>
                          <a:latin typeface="Times New Roman" panose="02020603050405020304" charset="0"/>
                          <a:cs typeface="Times New Roman" panose="02020603050405020304" charset="0"/>
                        </a:rPr>
                        <a:t>: HDB Rental System                            </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Usecase</a:t>
                      </a:r>
                      <a:r>
                        <a:rPr lang="en-US" sz="1000">
                          <a:solidFill>
                            <a:srgbClr val="000000"/>
                          </a:solidFill>
                          <a:latin typeface="Times New Roman" panose="02020603050405020304" charset="0"/>
                          <a:cs typeface="Times New Roman" panose="02020603050405020304" charset="0"/>
                        </a:rPr>
                        <a:t>: Digital Agreement Sign using OTP system</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Primary Actors: </a:t>
                      </a:r>
                      <a:r>
                        <a:rPr lang="en-US" sz="1000">
                          <a:solidFill>
                            <a:srgbClr val="000000"/>
                          </a:solidFill>
                          <a:latin typeface="Times New Roman" panose="02020603050405020304" charset="0"/>
                          <a:cs typeface="Times New Roman" panose="02020603050405020304" charset="0"/>
                        </a:rPr>
                        <a:t>1.Houseowner2.Tenant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Other Actors</a:t>
                      </a:r>
                      <a:r>
                        <a:rPr lang="en-US" sz="1000">
                          <a:solidFill>
                            <a:srgbClr val="000000"/>
                          </a:solidFill>
                          <a:latin typeface="Times New Roman" panose="02020603050405020304" charset="0"/>
                          <a:cs typeface="Times New Roman" panose="02020603050405020304" charset="0"/>
                        </a:rPr>
                        <a:t>: NILL</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Stakeholders</a:t>
                      </a:r>
                      <a:r>
                        <a:rPr lang="en-US" sz="1000">
                          <a:solidFill>
                            <a:srgbClr val="000000"/>
                          </a:solidFill>
                          <a:latin typeface="Times New Roman" panose="02020603050405020304" charset="0"/>
                          <a:cs typeface="Times New Roman" panose="02020603050405020304" charset="0"/>
                        </a:rPr>
                        <a:t>: 1.Houseowner2.Tenant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3"/>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Description</a:t>
                      </a:r>
                      <a:r>
                        <a:rPr lang="en-US" sz="1000">
                          <a:solidFill>
                            <a:srgbClr val="000000"/>
                          </a:solidFill>
                          <a:latin typeface="Times New Roman" panose="02020603050405020304" charset="0"/>
                          <a:cs typeface="Times New Roman" panose="02020603050405020304" charset="0"/>
                        </a:rPr>
                        <a:t>: Houseowner and tenant users use One time password (OTP) to sign rental agreement.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4"/>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Relationships:</a:t>
                      </a:r>
                      <a:r>
                        <a:rPr lang="en-US" sz="1000">
                          <a:solidFill>
                            <a:srgbClr val="000000"/>
                          </a:solidFill>
                          <a:latin typeface="Times New Roman" panose="02020603050405020304" charset="0"/>
                          <a:cs typeface="Times New Roman" panose="02020603050405020304" charset="0"/>
                        </a:rPr>
                        <a:t>&lt;&lt;includes&gt;&gt; - Sign Rental Agreement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1524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Inputs:</a:t>
                      </a:r>
                      <a:r>
                        <a:rPr lang="en-US" sz="1000">
                          <a:solidFill>
                            <a:srgbClr val="000000"/>
                          </a:solidFill>
                          <a:latin typeface="Times New Roman" panose="02020603050405020304" charset="0"/>
                          <a:cs typeface="Times New Roman" panose="02020603050405020304" charset="0"/>
                        </a:rPr>
                        <a:t>Enter one time password</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6"/>
                  </a:ext>
                </a:extLst>
              </a:tr>
              <a:tr h="3048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Pre-Conditions:</a:t>
                      </a:r>
                      <a:r>
                        <a:rPr lang="en-US" sz="1000">
                          <a:solidFill>
                            <a:srgbClr val="000000"/>
                          </a:solidFill>
                          <a:latin typeface="Times New Roman" panose="02020603050405020304" charset="0"/>
                          <a:cs typeface="Times New Roman" panose="02020603050405020304" charset="0"/>
                        </a:rPr>
                        <a:t>1.User should have personal contact number (mobile number).2.Access to Digital Sign Module </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7"/>
                  </a:ext>
                </a:extLst>
              </a:tr>
              <a:tr h="772795">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Steps:</a:t>
                      </a:r>
                      <a:r>
                        <a:rPr lang="en-US" sz="1000">
                          <a:solidFill>
                            <a:srgbClr val="000000"/>
                          </a:solidFill>
                          <a:latin typeface="Times New Roman" panose="02020603050405020304" charset="0"/>
                          <a:cs typeface="Times New Roman" panose="02020603050405020304" charset="0"/>
                        </a:rPr>
                        <a:t>1.Houseowner generate otp.2.Text message with otp send to houseowner mobile phone.3.Houseowner enter the otp.4.System will verify the OTP along with expiration time.5.Once houseowner signed the agreement notification send to tenant user to sign the agreement.6.Tenant generate otp.7.Text message with otp send to Tenant mobile phone.8. Tenant enter the otp.9.System will verify the OTP along with expiration time.10.System verify weather both parties signed then update the agreement status as “Digitally Signed”. </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8"/>
                  </a:ext>
                </a:extLst>
              </a:tr>
              <a:tr h="152400">
                <a:tc>
                  <a:txBody>
                    <a:bodyPr/>
                    <a:lstStyle/>
                    <a:p>
                      <a:pPr marL="0" indent="0" algn="ctr">
                        <a:lnSpc>
                          <a:spcPct val="100000"/>
                        </a:lnSpc>
                        <a:buNone/>
                      </a:pPr>
                      <a:r>
                        <a:rPr lang="en-US" sz="1000" b="1">
                          <a:solidFill>
                            <a:srgbClr val="000000"/>
                          </a:solidFill>
                          <a:latin typeface="Times New Roman" panose="02020603050405020304" charset="0"/>
                          <a:cs typeface="Times New Roman" panose="02020603050405020304" charset="0"/>
                        </a:rPr>
                        <a:t>Actors</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gn="ctr">
                        <a:lnSpc>
                          <a:spcPct val="100000"/>
                        </a:lnSpc>
                        <a:buNone/>
                      </a:pPr>
                      <a:r>
                        <a:rPr lang="en-US" sz="1000" b="1">
                          <a:solidFill>
                            <a:srgbClr val="000000"/>
                          </a:solidFill>
                          <a:latin typeface="Times New Roman" panose="02020603050405020304" charset="0"/>
                          <a:cs typeface="Times New Roman" panose="02020603050405020304" charset="0"/>
                        </a:rPr>
                        <a:t>System</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914400">
                <a:tc>
                  <a:txBody>
                    <a:bodyPr/>
                    <a:lstStyle/>
                    <a:p>
                      <a:pPr marL="0" indent="0">
                        <a:lnSpc>
                          <a:spcPct val="100000"/>
                        </a:lnSpc>
                        <a:buNone/>
                      </a:pPr>
                      <a:r>
                        <a:rPr lang="en-US" sz="1000">
                          <a:solidFill>
                            <a:srgbClr val="000000"/>
                          </a:solidFill>
                          <a:latin typeface="Times New Roman" panose="02020603050405020304" charset="0"/>
                          <a:cs typeface="Times New Roman" panose="02020603050405020304" charset="0"/>
                        </a:rPr>
                        <a:t>Houseowner Actor:1.Houseowner generate otp.2.Text message with otp send to houseowner mobile phone.3.Houseowner enter the otp. Tenant Actor:6.Tenant generate otp.7.Text message with otp send to Tenant mobile phone.8. Tenant enter the otp.</a:t>
                      </a:r>
                      <a:endParaRPr lang="en-US" sz="10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lnSpc>
                          <a:spcPct val="100000"/>
                        </a:lnSpc>
                        <a:buNone/>
                      </a:pPr>
                      <a:r>
                        <a:rPr lang="en-US" sz="1000">
                          <a:solidFill>
                            <a:srgbClr val="000000"/>
                          </a:solidFill>
                          <a:latin typeface="Times New Roman" panose="02020603050405020304" charset="0"/>
                          <a:cs typeface="Times New Roman" panose="02020603050405020304" charset="0"/>
                        </a:rPr>
                        <a:t>4.System will verify the OTP along with expiration time.5.Once houseowner signed the agreement notification send to tenant user to sign the agreement.  9.System will verify the OTP along with expiration time.10.System verify weather both parties signed then update the agreement status as “Digitally Signed”. </a:t>
                      </a:r>
                      <a:endParaRPr lang="en-US" sz="100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60960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Alternative and Exceptional Flows:</a:t>
                      </a:r>
                      <a:r>
                        <a:rPr lang="en-US" sz="1000">
                          <a:solidFill>
                            <a:srgbClr val="000000"/>
                          </a:solidFill>
                          <a:latin typeface="Times New Roman" panose="02020603050405020304" charset="0"/>
                          <a:cs typeface="Times New Roman" panose="02020603050405020304" charset="0"/>
                        </a:rPr>
                        <a:t>1.If users didn't not receive otp within 60sec, they can regenerate OTP from UI.2.If user not entered otp within 60sec, otp will be expired, user have to regenerate new otp.3.Only 3 otp can be generated by user in one contempt to sign the agreement, if not success, user have to re-login and then try to sign using OTP.</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r h="410210">
                <a:tc gridSpan="2">
                  <a:txBody>
                    <a:bodyPr/>
                    <a:lstStyle/>
                    <a:p>
                      <a:pPr marL="0" indent="0">
                        <a:lnSpc>
                          <a:spcPct val="100000"/>
                        </a:lnSpc>
                        <a:buNone/>
                      </a:pPr>
                      <a:r>
                        <a:rPr lang="en-US" sz="1000" b="1">
                          <a:solidFill>
                            <a:srgbClr val="000000"/>
                          </a:solidFill>
                          <a:latin typeface="Times New Roman" panose="02020603050405020304" charset="0"/>
                          <a:cs typeface="Times New Roman" panose="02020603050405020304" charset="0"/>
                        </a:rPr>
                        <a:t>Post Conditions:</a:t>
                      </a:r>
                      <a:r>
                        <a:rPr lang="en-US" sz="1000">
                          <a:solidFill>
                            <a:srgbClr val="000000"/>
                          </a:solidFill>
                          <a:latin typeface="Times New Roman" panose="02020603050405020304" charset="0"/>
                          <a:cs typeface="Times New Roman" panose="02020603050405020304" charset="0"/>
                        </a:rPr>
                        <a:t>1.After receiving the singed rental agreement in email, Tenant has to pay service and registration free to Register his tenancy into HDB.</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lang="en-GB"/>
          </a:p>
        </p:txBody>
      </p:sp>
      <p:pic>
        <p:nvPicPr>
          <p:cNvPr id="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0" y="65405"/>
            <a:ext cx="3674110" cy="5059045"/>
          </a:xfrm>
          <a:prstGeom prst="rect">
            <a:avLst/>
          </a:prstGeom>
        </p:spPr>
      </p:pic>
      <p:sp>
        <p:nvSpPr>
          <p:cNvPr id="283" name="Google Shape;283;p19"/>
          <p:cNvSpPr txBox="1"/>
          <p:nvPr/>
        </p:nvSpPr>
        <p:spPr>
          <a:xfrm>
            <a:off x="-3810" y="1763395"/>
            <a:ext cx="3382645" cy="9277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ctr" rtl="0">
              <a:lnSpc>
                <a:spcPct val="150000"/>
              </a:lnSpc>
              <a:spcBef>
                <a:spcPts val="0"/>
              </a:spcBef>
              <a:spcAft>
                <a:spcPts val="0"/>
              </a:spcAft>
              <a:buNone/>
            </a:pPr>
            <a:r>
              <a:rPr lang="en-SG" altLang="en-GB" sz="1800">
                <a:solidFill>
                  <a:schemeClr val="tx1"/>
                </a:solidFill>
                <a:latin typeface="Times New Roman" panose="02020603050405020304" charset="0"/>
                <a:cs typeface="Times New Roman" panose="02020603050405020304" charset="0"/>
              </a:rPr>
              <a:t>System Design - Activity Diagram</a:t>
            </a:r>
          </a:p>
        </p:txBody>
      </p:sp>
    </p:spTree>
  </p:cSld>
  <p:clrMapOvr>
    <a:masterClrMapping/>
  </p:clrMapOvr>
  <p:transition>
    <p:fade thruBlk="1"/>
  </p:transition>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697</Words>
  <Application>Microsoft Office PowerPoint</Application>
  <PresentationFormat>On-screen Show (16:9)</PresentationFormat>
  <Paragraphs>77</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Times New Roman</vt:lpstr>
      <vt:lpstr>Source Sans Pro</vt:lpstr>
      <vt:lpstr>Arial</vt:lpstr>
      <vt:lpstr>Roboto Condensed Light</vt:lpstr>
      <vt:lpstr>Roboto Condensed</vt:lpstr>
      <vt:lpstr>Arvo</vt:lpstr>
      <vt:lpstr>Salerio template</vt:lpstr>
      <vt:lpstr>Housing Development Board (HDB) Rental System</vt:lpstr>
      <vt:lpstr>PowerPoint Presentation</vt:lpstr>
      <vt:lpstr>Introduction</vt:lpstr>
      <vt:lpstr>Methodology Used</vt:lpstr>
      <vt:lpstr>PowerPoint Presentation</vt:lpstr>
      <vt:lpstr>PowerPoint Presentation</vt:lpstr>
      <vt:lpstr>PowerPoint Presentation</vt:lpstr>
      <vt:lpstr>PowerPoint Presentation</vt:lpstr>
      <vt:lpstr>PowerPoint Presentation</vt:lpstr>
      <vt:lpstr>Sequence Diagram</vt:lpstr>
      <vt:lpstr>State Chart Diagram</vt:lpstr>
      <vt:lpstr>PowerPoint Presentation</vt:lpstr>
      <vt:lpstr>Class Diagram</vt:lpstr>
      <vt:lpstr>System UX</vt:lpstr>
      <vt:lpstr>PowerPoint Presentation</vt:lpstr>
      <vt:lpstr>PowerPoint Presentation</vt:lpstr>
      <vt:lpstr>PowerPoint Presentation</vt:lpstr>
      <vt:lpstr>Algorithm</vt:lpstr>
      <vt:lpstr>Control Flow Diagram</vt:lpstr>
      <vt:lpstr>Test Plan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Development Board (HDB) Rental System</dc:title>
  <dc:creator/>
  <cp:lastModifiedBy>Balashanmugam Vishnu Priya</cp:lastModifiedBy>
  <cp:revision>46</cp:revision>
  <dcterms:created xsi:type="dcterms:W3CDTF">2022-05-11T09:19:00Z</dcterms:created>
  <dcterms:modified xsi:type="dcterms:W3CDTF">2022-09-28T21:10:22Z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